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7"/>
  </p:notesMasterIdLst>
  <p:sldIdLst>
    <p:sldId id="256" r:id="rId2"/>
    <p:sldId id="368" r:id="rId3"/>
    <p:sldId id="429" r:id="rId4"/>
    <p:sldId id="431" r:id="rId5"/>
    <p:sldId id="432" r:id="rId6"/>
    <p:sldId id="433" r:id="rId7"/>
    <p:sldId id="434" r:id="rId8"/>
    <p:sldId id="436" r:id="rId9"/>
    <p:sldId id="435" r:id="rId10"/>
    <p:sldId id="437" r:id="rId11"/>
    <p:sldId id="428" r:id="rId12"/>
    <p:sldId id="373" r:id="rId13"/>
    <p:sldId id="446" r:id="rId14"/>
    <p:sldId id="449" r:id="rId15"/>
    <p:sldId id="470" r:id="rId16"/>
    <p:sldId id="430" r:id="rId17"/>
    <p:sldId id="384" r:id="rId18"/>
    <p:sldId id="447" r:id="rId19"/>
    <p:sldId id="438" r:id="rId20"/>
    <p:sldId id="455" r:id="rId21"/>
    <p:sldId id="440" r:id="rId22"/>
    <p:sldId id="439" r:id="rId23"/>
    <p:sldId id="400" r:id="rId24"/>
    <p:sldId id="401" r:id="rId25"/>
    <p:sldId id="408" r:id="rId26"/>
    <p:sldId id="466" r:id="rId27"/>
    <p:sldId id="452" r:id="rId28"/>
    <p:sldId id="468" r:id="rId29"/>
    <p:sldId id="424" r:id="rId30"/>
    <p:sldId id="469" r:id="rId31"/>
    <p:sldId id="402" r:id="rId32"/>
    <p:sldId id="417" r:id="rId33"/>
    <p:sldId id="403" r:id="rId34"/>
    <p:sldId id="427" r:id="rId35"/>
    <p:sldId id="425" r:id="rId36"/>
    <p:sldId id="426" r:id="rId37"/>
    <p:sldId id="404" r:id="rId38"/>
    <p:sldId id="405" r:id="rId39"/>
    <p:sldId id="406" r:id="rId40"/>
    <p:sldId id="418" r:id="rId41"/>
    <p:sldId id="420" r:id="rId42"/>
    <p:sldId id="407" r:id="rId43"/>
    <p:sldId id="352" r:id="rId44"/>
    <p:sldId id="358" r:id="rId45"/>
    <p:sldId id="357" r:id="rId46"/>
    <p:sldId id="291" r:id="rId47"/>
    <p:sldId id="290" r:id="rId48"/>
    <p:sldId id="463" r:id="rId49"/>
    <p:sldId id="464" r:id="rId50"/>
    <p:sldId id="461" r:id="rId51"/>
    <p:sldId id="462" r:id="rId52"/>
    <p:sldId id="465" r:id="rId53"/>
    <p:sldId id="457" r:id="rId54"/>
    <p:sldId id="453" r:id="rId55"/>
    <p:sldId id="460" r:id="rId5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792"/>
    <a:srgbClr val="FF40FF"/>
    <a:srgbClr val="DB3A2F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3"/>
    <p:restoredTop sz="93617"/>
  </p:normalViewPr>
  <p:slideViewPr>
    <p:cSldViewPr snapToGrid="0" snapToObjects="1">
      <p:cViewPr>
        <p:scale>
          <a:sx n="110" d="100"/>
          <a:sy n="110" d="100"/>
        </p:scale>
        <p:origin x="1264" y="1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861A-25C0-6B41-8E63-9AE409292FFC}" type="doc">
      <dgm:prSet loTypeId="urn:microsoft.com/office/officeart/2005/8/layout/funne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01B0C-01E1-494C-9C10-73CB761D0710}">
      <dgm:prSet phldrT="[Text]"/>
      <dgm:spPr/>
      <dgm:t>
        <a:bodyPr/>
        <a:lstStyle/>
        <a:p>
          <a:r>
            <a:rPr lang="en-US" dirty="0" smtClean="0"/>
            <a:t>Open Educational Resources</a:t>
          </a:r>
          <a:endParaRPr lang="en-US" dirty="0"/>
        </a:p>
      </dgm:t>
    </dgm:pt>
    <dgm:pt modelId="{5292F256-3EC8-7C49-B7CC-A39EFC16793A}" type="parTrans" cxnId="{081D9773-CC33-4A4C-A51D-62CE452C9A47}">
      <dgm:prSet/>
      <dgm:spPr/>
      <dgm:t>
        <a:bodyPr/>
        <a:lstStyle/>
        <a:p>
          <a:endParaRPr lang="en-US"/>
        </a:p>
      </dgm:t>
    </dgm:pt>
    <dgm:pt modelId="{F2427FE3-BDF9-7D4B-9753-88C1CD7027E9}" type="sibTrans" cxnId="{081D9773-CC33-4A4C-A51D-62CE452C9A47}">
      <dgm:prSet/>
      <dgm:spPr/>
      <dgm:t>
        <a:bodyPr/>
        <a:lstStyle/>
        <a:p>
          <a:endParaRPr lang="en-US"/>
        </a:p>
      </dgm:t>
    </dgm:pt>
    <dgm:pt modelId="{AB57F594-3491-6F4E-A769-6CBB745F1203}">
      <dgm:prSet phldrT="[Text]"/>
      <dgm:spPr/>
      <dgm:t>
        <a:bodyPr/>
        <a:lstStyle/>
        <a:p>
          <a:r>
            <a:rPr lang="en-US" dirty="0" smtClean="0"/>
            <a:t>Standards</a:t>
          </a:r>
          <a:endParaRPr lang="en-US" dirty="0"/>
        </a:p>
      </dgm:t>
    </dgm:pt>
    <dgm:pt modelId="{05DEE5D6-846A-D849-8946-BC5E33A5D6E9}" type="parTrans" cxnId="{33B8312D-06FB-FB4B-8A87-722C30640B46}">
      <dgm:prSet/>
      <dgm:spPr/>
      <dgm:t>
        <a:bodyPr/>
        <a:lstStyle/>
        <a:p>
          <a:endParaRPr lang="en-US"/>
        </a:p>
      </dgm:t>
    </dgm:pt>
    <dgm:pt modelId="{65DBF961-2BA9-5549-AE99-EE79B58FBE61}" type="sibTrans" cxnId="{33B8312D-06FB-FB4B-8A87-722C30640B46}">
      <dgm:prSet/>
      <dgm:spPr/>
      <dgm:t>
        <a:bodyPr/>
        <a:lstStyle/>
        <a:p>
          <a:endParaRPr lang="en-US"/>
        </a:p>
      </dgm:t>
    </dgm:pt>
    <dgm:pt modelId="{618CB861-0774-2E4F-93C9-6886F92D4527}">
      <dgm:prSet phldrT="[Text]"/>
      <dgm:spPr/>
      <dgm:t>
        <a:bodyPr/>
        <a:lstStyle/>
        <a:p>
          <a:r>
            <a:rPr lang="en-US" dirty="0" smtClean="0"/>
            <a:t>MOOCs</a:t>
          </a:r>
          <a:endParaRPr lang="en-US" dirty="0"/>
        </a:p>
      </dgm:t>
    </dgm:pt>
    <dgm:pt modelId="{95AF5EC2-6175-ED44-ACD1-C651E1EAC70E}" type="parTrans" cxnId="{B809DE71-42E9-6A43-B121-1F94F394DB6B}">
      <dgm:prSet/>
      <dgm:spPr/>
      <dgm:t>
        <a:bodyPr/>
        <a:lstStyle/>
        <a:p>
          <a:endParaRPr lang="en-US"/>
        </a:p>
      </dgm:t>
    </dgm:pt>
    <dgm:pt modelId="{C6C030E2-138C-4D4A-B595-BF3044C581B4}" type="sibTrans" cxnId="{B809DE71-42E9-6A43-B121-1F94F394DB6B}">
      <dgm:prSet/>
      <dgm:spPr/>
      <dgm:t>
        <a:bodyPr/>
        <a:lstStyle/>
        <a:p>
          <a:endParaRPr lang="en-US"/>
        </a:p>
      </dgm:t>
    </dgm:pt>
    <dgm:pt modelId="{6A12ED2D-15F8-CB47-A107-48EEBA56DA1F}">
      <dgm:prSet/>
      <dgm:spPr/>
      <dgm:t>
        <a:bodyPr/>
        <a:lstStyle/>
        <a:p>
          <a:r>
            <a:rPr lang="en-US" dirty="0" smtClean="0"/>
            <a:t>Next Generation Digital Learning Environment</a:t>
          </a:r>
          <a:endParaRPr lang="en-US" dirty="0"/>
        </a:p>
      </dgm:t>
    </dgm:pt>
    <dgm:pt modelId="{D5C57292-3BA2-6047-8EA7-D14E22891DB7}" type="parTrans" cxnId="{6310C998-12A7-064D-A0F4-2627B0581EDB}">
      <dgm:prSet/>
      <dgm:spPr/>
      <dgm:t>
        <a:bodyPr/>
        <a:lstStyle/>
        <a:p>
          <a:endParaRPr lang="en-US"/>
        </a:p>
      </dgm:t>
    </dgm:pt>
    <dgm:pt modelId="{53D30093-F05F-E541-B649-4E0897F91409}" type="sibTrans" cxnId="{6310C998-12A7-064D-A0F4-2627B0581EDB}">
      <dgm:prSet/>
      <dgm:spPr/>
      <dgm:t>
        <a:bodyPr/>
        <a:lstStyle/>
        <a:p>
          <a:endParaRPr lang="en-US"/>
        </a:p>
      </dgm:t>
    </dgm:pt>
    <dgm:pt modelId="{D433C92E-1852-3446-82FD-4DFB312E2E62}" type="pres">
      <dgm:prSet presAssocID="{7A12861A-25C0-6B41-8E63-9AE409292FF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54AC6-98C6-6645-8A51-64182304A003}" type="pres">
      <dgm:prSet presAssocID="{7A12861A-25C0-6B41-8E63-9AE409292FFC}" presName="ellipse" presStyleLbl="trBgShp" presStyleIdx="0" presStyleCnt="1"/>
      <dgm:spPr/>
    </dgm:pt>
    <dgm:pt modelId="{10CEBF9B-7F24-F841-9841-82B87D964CE6}" type="pres">
      <dgm:prSet presAssocID="{7A12861A-25C0-6B41-8E63-9AE409292FFC}" presName="arrow1" presStyleLbl="fgShp" presStyleIdx="0" presStyleCnt="1"/>
      <dgm:spPr/>
    </dgm:pt>
    <dgm:pt modelId="{03766B44-92F9-BF4F-A8D3-EB37B3A967EB}" type="pres">
      <dgm:prSet presAssocID="{7A12861A-25C0-6B41-8E63-9AE409292FF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57BE-8713-7E4C-BC78-61DF8B20F50E}" type="pres">
      <dgm:prSet presAssocID="{B2701B0C-01E1-494C-9C10-73CB761D071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5EE13-EE39-4844-B21B-9D235A262035}" type="pres">
      <dgm:prSet presAssocID="{618CB861-0774-2E4F-93C9-6886F92D452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E9AC6-AD91-CA47-8D41-E36379B3319C}" type="pres">
      <dgm:prSet presAssocID="{6A12ED2D-15F8-CB47-A107-48EEBA56DA1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F3039-BF51-924C-AFC5-B7512703B5BF}" type="pres">
      <dgm:prSet presAssocID="{7A12861A-25C0-6B41-8E63-9AE409292FFC}" presName="funnel" presStyleLbl="trAlignAcc1" presStyleIdx="0" presStyleCnt="1"/>
      <dgm:spPr/>
    </dgm:pt>
  </dgm:ptLst>
  <dgm:cxnLst>
    <dgm:cxn modelId="{21AD89C3-120B-D645-846A-D3DD18DA9A29}" type="presOf" srcId="{6A12ED2D-15F8-CB47-A107-48EEBA56DA1F}" destId="{03766B44-92F9-BF4F-A8D3-EB37B3A967EB}" srcOrd="0" destOrd="0" presId="urn:microsoft.com/office/officeart/2005/8/layout/funnel1"/>
    <dgm:cxn modelId="{6310C998-12A7-064D-A0F4-2627B0581EDB}" srcId="{7A12861A-25C0-6B41-8E63-9AE409292FFC}" destId="{6A12ED2D-15F8-CB47-A107-48EEBA56DA1F}" srcOrd="3" destOrd="0" parTransId="{D5C57292-3BA2-6047-8EA7-D14E22891DB7}" sibTransId="{53D30093-F05F-E541-B649-4E0897F91409}"/>
    <dgm:cxn modelId="{33B8312D-06FB-FB4B-8A87-722C30640B46}" srcId="{7A12861A-25C0-6B41-8E63-9AE409292FFC}" destId="{AB57F594-3491-6F4E-A769-6CBB745F1203}" srcOrd="0" destOrd="0" parTransId="{05DEE5D6-846A-D849-8946-BC5E33A5D6E9}" sibTransId="{65DBF961-2BA9-5549-AE99-EE79B58FBE61}"/>
    <dgm:cxn modelId="{1244B220-5F9B-9743-ADA0-E6F72E87D136}" type="presOf" srcId="{618CB861-0774-2E4F-93C9-6886F92D4527}" destId="{A91D57BE-8713-7E4C-BC78-61DF8B20F50E}" srcOrd="0" destOrd="0" presId="urn:microsoft.com/office/officeart/2005/8/layout/funnel1"/>
    <dgm:cxn modelId="{EB7157A1-CFB6-B84F-92C3-A3FB96E108C5}" type="presOf" srcId="{B2701B0C-01E1-494C-9C10-73CB761D0710}" destId="{CEF5EE13-EE39-4844-B21B-9D235A262035}" srcOrd="0" destOrd="0" presId="urn:microsoft.com/office/officeart/2005/8/layout/funnel1"/>
    <dgm:cxn modelId="{61052F0E-E88C-9440-8660-2F2C37E424B9}" type="presOf" srcId="{7A12861A-25C0-6B41-8E63-9AE409292FFC}" destId="{D433C92E-1852-3446-82FD-4DFB312E2E62}" srcOrd="0" destOrd="0" presId="urn:microsoft.com/office/officeart/2005/8/layout/funnel1"/>
    <dgm:cxn modelId="{3AB3DB2A-B5C7-664D-9F48-1F233AEB9EE5}" type="presOf" srcId="{AB57F594-3491-6F4E-A769-6CBB745F1203}" destId="{197E9AC6-AD91-CA47-8D41-E36379B3319C}" srcOrd="0" destOrd="0" presId="urn:microsoft.com/office/officeart/2005/8/layout/funnel1"/>
    <dgm:cxn modelId="{081D9773-CC33-4A4C-A51D-62CE452C9A47}" srcId="{7A12861A-25C0-6B41-8E63-9AE409292FFC}" destId="{B2701B0C-01E1-494C-9C10-73CB761D0710}" srcOrd="1" destOrd="0" parTransId="{5292F256-3EC8-7C49-B7CC-A39EFC16793A}" sibTransId="{F2427FE3-BDF9-7D4B-9753-88C1CD7027E9}"/>
    <dgm:cxn modelId="{B809DE71-42E9-6A43-B121-1F94F394DB6B}" srcId="{7A12861A-25C0-6B41-8E63-9AE409292FFC}" destId="{618CB861-0774-2E4F-93C9-6886F92D4527}" srcOrd="2" destOrd="0" parTransId="{95AF5EC2-6175-ED44-ACD1-C651E1EAC70E}" sibTransId="{C6C030E2-138C-4D4A-B595-BF3044C581B4}"/>
    <dgm:cxn modelId="{2A71FEEE-909A-5842-9A10-E91100897BCF}" type="presParOf" srcId="{D433C92E-1852-3446-82FD-4DFB312E2E62}" destId="{38754AC6-98C6-6645-8A51-64182304A003}" srcOrd="0" destOrd="0" presId="urn:microsoft.com/office/officeart/2005/8/layout/funnel1"/>
    <dgm:cxn modelId="{7588C6D6-C254-2847-B456-19B6FF541DDC}" type="presParOf" srcId="{D433C92E-1852-3446-82FD-4DFB312E2E62}" destId="{10CEBF9B-7F24-F841-9841-82B87D964CE6}" srcOrd="1" destOrd="0" presId="urn:microsoft.com/office/officeart/2005/8/layout/funnel1"/>
    <dgm:cxn modelId="{C764FD21-C62C-DD44-B7F4-DBE7B083E9B2}" type="presParOf" srcId="{D433C92E-1852-3446-82FD-4DFB312E2E62}" destId="{03766B44-92F9-BF4F-A8D3-EB37B3A967EB}" srcOrd="2" destOrd="0" presId="urn:microsoft.com/office/officeart/2005/8/layout/funnel1"/>
    <dgm:cxn modelId="{5178C53D-6631-5D49-806F-2EB22F3D8D20}" type="presParOf" srcId="{D433C92E-1852-3446-82FD-4DFB312E2E62}" destId="{A91D57BE-8713-7E4C-BC78-61DF8B20F50E}" srcOrd="3" destOrd="0" presId="urn:microsoft.com/office/officeart/2005/8/layout/funnel1"/>
    <dgm:cxn modelId="{5FD3B39B-76C7-6746-B316-236E555EAD35}" type="presParOf" srcId="{D433C92E-1852-3446-82FD-4DFB312E2E62}" destId="{CEF5EE13-EE39-4844-B21B-9D235A262035}" srcOrd="4" destOrd="0" presId="urn:microsoft.com/office/officeart/2005/8/layout/funnel1"/>
    <dgm:cxn modelId="{2CA79218-1B54-6344-9640-0F7E035DCF44}" type="presParOf" srcId="{D433C92E-1852-3446-82FD-4DFB312E2E62}" destId="{197E9AC6-AD91-CA47-8D41-E36379B3319C}" srcOrd="5" destOrd="0" presId="urn:microsoft.com/office/officeart/2005/8/layout/funnel1"/>
    <dgm:cxn modelId="{C5FD360C-5211-8E41-8F87-91FA6045CB92}" type="presParOf" srcId="{D433C92E-1852-3446-82FD-4DFB312E2E62}" destId="{992F3039-BF51-924C-AFC5-B7512703B5B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54AC6-98C6-6645-8A51-64182304A003}">
      <dsp:nvSpPr>
        <dsp:cNvPr id="0" name=""/>
        <dsp:cNvSpPr/>
      </dsp:nvSpPr>
      <dsp:spPr>
        <a:xfrm>
          <a:off x="1804694" y="198489"/>
          <a:ext cx="3939255" cy="13680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F9B-7F24-F841-9841-82B87D964CE6}">
      <dsp:nvSpPr>
        <dsp:cNvPr id="0" name=""/>
        <dsp:cNvSpPr/>
      </dsp:nvSpPr>
      <dsp:spPr>
        <a:xfrm>
          <a:off x="3398718" y="3548383"/>
          <a:ext cx="763421" cy="4885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766B44-92F9-BF4F-A8D3-EB37B3A967EB}">
      <dsp:nvSpPr>
        <dsp:cNvPr id="0" name=""/>
        <dsp:cNvSpPr/>
      </dsp:nvSpPr>
      <dsp:spPr>
        <a:xfrm>
          <a:off x="1948217" y="3939255"/>
          <a:ext cx="3664423" cy="9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Next Generation Digital Learning Environment</a:t>
          </a:r>
          <a:endParaRPr lang="en-US" sz="2100" kern="1200" dirty="0"/>
        </a:p>
      </dsp:txBody>
      <dsp:txXfrm>
        <a:off x="1948217" y="3939255"/>
        <a:ext cx="3664423" cy="916105"/>
      </dsp:txXfrm>
    </dsp:sp>
    <dsp:sp modelId="{A91D57BE-8713-7E4C-BC78-61DF8B20F50E}">
      <dsp:nvSpPr>
        <dsp:cNvPr id="0" name=""/>
        <dsp:cNvSpPr/>
      </dsp:nvSpPr>
      <dsp:spPr>
        <a:xfrm>
          <a:off x="3236873" y="1672198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MOOCs</a:t>
          </a:r>
          <a:endParaRPr lang="en-US" sz="1500" kern="1200" dirty="0"/>
        </a:p>
      </dsp:txBody>
      <dsp:txXfrm>
        <a:off x="3438114" y="1873439"/>
        <a:ext cx="971676" cy="971676"/>
      </dsp:txXfrm>
    </dsp:sp>
    <dsp:sp modelId="{CEF5EE13-EE39-4844-B21B-9D235A262035}">
      <dsp:nvSpPr>
        <dsp:cNvPr id="0" name=""/>
        <dsp:cNvSpPr/>
      </dsp:nvSpPr>
      <dsp:spPr>
        <a:xfrm>
          <a:off x="2253586" y="641274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Open Educational Resources</a:t>
          </a:r>
          <a:endParaRPr lang="en-US" sz="1500" kern="1200" dirty="0"/>
        </a:p>
      </dsp:txBody>
      <dsp:txXfrm>
        <a:off x="2454827" y="842515"/>
        <a:ext cx="971676" cy="971676"/>
      </dsp:txXfrm>
    </dsp:sp>
    <dsp:sp modelId="{197E9AC6-AD91-CA47-8D41-E36379B3319C}">
      <dsp:nvSpPr>
        <dsp:cNvPr id="0" name=""/>
        <dsp:cNvSpPr/>
      </dsp:nvSpPr>
      <dsp:spPr>
        <a:xfrm>
          <a:off x="3658282" y="309033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Standards</a:t>
          </a:r>
          <a:endParaRPr lang="en-US" sz="1500" kern="1200" dirty="0"/>
        </a:p>
      </dsp:txBody>
      <dsp:txXfrm>
        <a:off x="3859523" y="510274"/>
        <a:ext cx="971676" cy="971676"/>
      </dsp:txXfrm>
    </dsp:sp>
    <dsp:sp modelId="{992F3039-BF51-924C-AFC5-B7512703B5BF}">
      <dsp:nvSpPr>
        <dsp:cNvPr id="0" name=""/>
        <dsp:cNvSpPr/>
      </dsp:nvSpPr>
      <dsp:spPr>
        <a:xfrm>
          <a:off x="1642849" y="30536"/>
          <a:ext cx="4275160" cy="34201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12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17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1/17/17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1/17/17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jp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14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" TargetMode="External"/><Relationship Id="rId4" Type="http://schemas.openxmlformats.org/officeDocument/2006/relationships/hyperlink" Target="https://github.com/csev/tsugi-node-lti" TargetMode="External"/><Relationship Id="rId5" Type="http://schemas.openxmlformats.org/officeDocument/2006/relationships/hyperlink" Target="https://github.com/csev/tsugi-node-sample" TargetMode="External"/><Relationship Id="rId6" Type="http://schemas.openxmlformats.org/officeDocument/2006/relationships/hyperlink" Target="https://github.com/csev/tsugi-java" TargetMode="External"/><Relationship Id="rId7" Type="http://schemas.openxmlformats.org/officeDocument/2006/relationships/hyperlink" Target="https://github.com/csev/tsugi-java-servlet" TargetMode="External"/><Relationship Id="rId8" Type="http://schemas.openxmlformats.org/officeDocument/2006/relationships/hyperlink" Target="https://github.com/csev/tsugi-python-test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Building the 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 </a:t>
            </a:r>
            <a:r>
              <a:rPr lang="en-US" sz="4800" dirty="0" smtClean="0"/>
              <a:t>Environment with </a:t>
            </a:r>
            <a:r>
              <a:rPr lang="en-US" sz="4800" dirty="0" err="1" smtClean="0"/>
              <a:t>Tsugi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err="1" smtClean="0"/>
              <a:t>www.tsugi.org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1026980"/>
              </p:ext>
            </p:extLst>
          </p:nvPr>
        </p:nvGraphicFramePr>
        <p:xfrm>
          <a:off x="614149" y="1"/>
          <a:ext cx="7560859" cy="488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" y="2397473"/>
            <a:ext cx="2825393" cy="539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718872"/>
            <a:ext cx="1906997" cy="877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63" y="1510978"/>
            <a:ext cx="2563545" cy="652302"/>
          </a:xfrm>
          <a:prstGeom prst="rect">
            <a:avLst/>
          </a:prstGeom>
          <a:solidFill>
            <a:srgbClr val="0D5792"/>
          </a:solidFill>
        </p:spPr>
      </p:pic>
    </p:spTree>
    <p:extLst>
      <p:ext uri="{BB962C8B-B14F-4D97-AF65-F5344CB8AC3E}">
        <p14:creationId xmlns:p14="http://schemas.microsoft.com/office/powerpoint/2010/main" val="161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12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NGDLE  Monolith-Style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r>
              <a:rPr lang="en-US" dirty="0" smtClean="0"/>
              <a:t>Small LMS + App Store + Marketed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90" y="1200150"/>
            <a:ext cx="2057901" cy="1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 smtClean="0">
                <a:solidFill>
                  <a:srgbClr val="3366FF"/>
                </a:solidFill>
              </a:rPr>
              <a:t>2.1</a:t>
            </a:r>
            <a:endParaRPr lang="en-US" i="1" dirty="0">
              <a:solidFill>
                <a:srgbClr val="FF6600"/>
              </a:solidFill>
            </a:endParaRPr>
          </a:p>
          <a:p>
            <a:pPr lvl="1"/>
            <a:r>
              <a:rPr lang="en-US" dirty="0"/>
              <a:t>IMS 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  <a:endParaRPr lang="en-US" i="1" dirty="0" smtClean="0">
              <a:solidFill>
                <a:srgbClr val="0D5792"/>
              </a:solidFill>
            </a:endParaRP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</a:t>
            </a:r>
            <a:r>
              <a:rPr lang="en-US" dirty="0" smtClean="0"/>
              <a:t>1.0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 smtClean="0">
                <a:solidFill>
                  <a:srgbClr val="FF6600"/>
                </a:solidFill>
              </a:rPr>
              <a:t>Relaunching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Asynchronous Grading </a:t>
            </a:r>
            <a:r>
              <a:rPr lang="en-US" dirty="0" smtClean="0"/>
              <a:t>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</a:p>
          <a:p>
            <a:r>
              <a:rPr lang="en-US" dirty="0" smtClean="0"/>
              <a:t>Generating Thin Cartridges</a:t>
            </a:r>
          </a:p>
          <a:p>
            <a:r>
              <a:rPr lang="en-US" dirty="0" smtClean="0"/>
              <a:t>Configuring </a:t>
            </a:r>
            <a:r>
              <a:rPr lang="en-US" dirty="0" smtClean="0"/>
              <a:t>default settings on URL</a:t>
            </a:r>
          </a:p>
          <a:p>
            <a:r>
              <a:rPr lang="en-US" dirty="0" smtClean="0"/>
              <a:t>Setting </a:t>
            </a:r>
            <a:r>
              <a:rPr lang="en-US" dirty="0"/>
              <a:t>Dialogs </a:t>
            </a:r>
            <a:r>
              <a:rPr lang="en-US" dirty="0" smtClean="0"/>
              <a:t>Cross-LMS</a:t>
            </a:r>
          </a:p>
          <a:p>
            <a:r>
              <a:rPr lang="en-US" dirty="0" smtClean="0"/>
              <a:t>Making </a:t>
            </a:r>
            <a:r>
              <a:rPr lang="en-US" dirty="0" smtClean="0"/>
              <a:t>best use of Proxy </a:t>
            </a:r>
            <a:r>
              <a:rPr lang="en-US" dirty="0"/>
              <a:t>/ </a:t>
            </a:r>
            <a:r>
              <a:rPr lang="en-US" dirty="0" smtClean="0"/>
              <a:t>CDN services like </a:t>
            </a:r>
            <a:r>
              <a:rPr lang="en-US" dirty="0" err="1" smtClean="0"/>
              <a:t>CloudFlare</a:t>
            </a:r>
            <a:endParaRPr lang="en-US" dirty="0" smtClean="0"/>
          </a:p>
          <a:p>
            <a:r>
              <a:rPr lang="en-US" dirty="0" err="1" smtClean="0"/>
              <a:t>windows.post</a:t>
            </a:r>
            <a:r>
              <a:rPr lang="en-US" dirty="0" smtClean="0"/>
              <a:t> messages between frames</a:t>
            </a:r>
          </a:p>
          <a:p>
            <a:r>
              <a:rPr lang="en-US" dirty="0" smtClean="0"/>
              <a:t>Dealing </a:t>
            </a:r>
            <a:r>
              <a:rPr lang="en-US" dirty="0"/>
              <a:t>with vendor extensions - working across </a:t>
            </a:r>
            <a:r>
              <a:rPr lang="en-US" dirty="0" smtClean="0"/>
              <a:t>vendor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8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a common structure</a:t>
            </a:r>
            <a:br>
              <a:rPr lang="en-US" dirty="0" smtClean="0"/>
            </a:br>
            <a:r>
              <a:rPr lang="en-US" dirty="0" smtClean="0"/>
              <a:t>but all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en-US" sz="5400" dirty="0" err="1" smtClean="0"/>
              <a:t>Tsugi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" y="196182"/>
            <a:ext cx="7151869" cy="44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Course-Oriented LMS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(www.wa4e.com)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5" y="872738"/>
            <a:ext cx="5533997" cy="427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2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6661" y="4460281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/csev/wa4e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20" y="217465"/>
            <a:ext cx="2252742" cy="1872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" y="164592"/>
            <a:ext cx="6324197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891100" y="250216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6632293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393802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Module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9" y="314490"/>
            <a:ext cx="99734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???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382478" y="926040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05922" y="1733088"/>
            <a:ext cx="1694722" cy="1314121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57732" y="1149797"/>
            <a:ext cx="142368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</a:t>
            </a:r>
          </a:p>
        </p:txBody>
      </p:sp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51689" y="4453249"/>
            <a:ext cx="6882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http://do1.dr-chuck.com/</a:t>
            </a:r>
            <a:r>
              <a:rPr lang="en-US" sz="2800" dirty="0" err="1"/>
              <a:t>tsugi</a:t>
            </a:r>
            <a:r>
              <a:rPr lang="en-US" sz="2800" dirty="0"/>
              <a:t>-node/</a:t>
            </a:r>
            <a:r>
              <a:rPr lang="en-US" sz="2800" dirty="0" err="1"/>
              <a:t>esdoc</a:t>
            </a:r>
            <a:r>
              <a:rPr lang="en-US" sz="2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4838218" y="790982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Opinionated </a:t>
            </a:r>
            <a:r>
              <a:rPr lang="en-US" sz="2000" b="1" dirty="0" smtClean="0">
                <a:solidFill>
                  <a:schemeClr val="tx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547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do1.dr-chuck.com/</a:t>
            </a:r>
            <a:r>
              <a:rPr lang="en-US" sz="2000" dirty="0" err="1" smtClean="0"/>
              <a:t>tsugi</a:t>
            </a:r>
            <a:r>
              <a:rPr lang="en-US" sz="2000" dirty="0" smtClean="0"/>
              <a:t>/</a:t>
            </a:r>
            <a:r>
              <a:rPr lang="en-US" sz="2000" dirty="0" err="1" smtClean="0"/>
              <a:t>phpdoc</a:t>
            </a:r>
            <a:r>
              <a:rPr lang="en-US" sz="2000" dirty="0" smtClean="0"/>
              <a:t>/classes/</a:t>
            </a:r>
            <a:r>
              <a:rPr lang="en-US" sz="2000" dirty="0" err="1" smtClean="0"/>
              <a:t>Tsugi.Util.CC.html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63" y="158425"/>
            <a:ext cx="5259137" cy="4528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58542" y="559489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5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https://</a:t>
            </a:r>
            <a:r>
              <a:rPr lang="en-US" sz="1800" dirty="0" err="1" smtClean="0">
                <a:solidFill>
                  <a:schemeClr val="tx1"/>
                </a:solidFill>
              </a:rPr>
              <a:t>tsugi.org</a:t>
            </a:r>
            <a:r>
              <a:rPr lang="en-US" sz="1800" dirty="0" smtClean="0">
                <a:solidFill>
                  <a:schemeClr val="tx1"/>
                </a:solidFill>
              </a:rPr>
              <a:t>/lectures/02-Data-Model-Workbench.mwb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55" y="891249"/>
            <a:ext cx="2116238" cy="245383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www.wa4e.com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en-US" dirty="0" smtClean="0"/>
              <a:t>Online Developer Training</a:t>
            </a:r>
            <a:endParaRPr lang="en-US" dirty="0" smtClean="0"/>
          </a:p>
          <a:p>
            <a:pPr lvl="1"/>
            <a:r>
              <a:rPr lang="en-US" dirty="0" err="1" smtClean="0"/>
              <a:t>httpw</a:t>
            </a:r>
            <a:r>
              <a:rPr lang="en-US" dirty="0" smtClean="0"/>
              <a:t>://</a:t>
            </a:r>
            <a:r>
              <a:rPr lang="en-US" dirty="0" err="1" smtClean="0"/>
              <a:t>www.tsugi.org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www.tsugi.org</a:t>
            </a:r>
            <a:r>
              <a:rPr lang="en-US" dirty="0" smtClean="0"/>
              <a:t>/exercises/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LMS – MOOC Of My Own</a:t>
            </a:r>
          </a:p>
          <a:p>
            <a:pPr lvl="1"/>
            <a:r>
              <a:rPr lang="en-US" dirty="0" smtClean="0"/>
              <a:t>www.wa4e.com</a:t>
            </a:r>
          </a:p>
          <a:p>
            <a:pPr lvl="1"/>
            <a:r>
              <a:rPr lang="en-US" dirty="0" smtClean="0"/>
              <a:t>www.py4e.com</a:t>
            </a:r>
          </a:p>
          <a:p>
            <a:r>
              <a:rPr lang="en-US" dirty="0" smtClean="0"/>
              <a:t>Auto grading and peer grading for Coursera</a:t>
            </a:r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www.dr-chuck.net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-static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Campus-wide Learning Management Systems</a:t>
            </a:r>
          </a:p>
          <a:p>
            <a:pPr lvl="1"/>
            <a:r>
              <a:rPr lang="en-US" dirty="0" smtClean="0"/>
              <a:t>Sakai, Canvas, Moodle, Blackboard, Desire2Learn</a:t>
            </a:r>
            <a:r>
              <a:rPr lang="is-IS" dirty="0" smtClean="0"/>
              <a:t>… 100s more</a:t>
            </a:r>
          </a:p>
          <a:p>
            <a:r>
              <a:rPr lang="is-IS" dirty="0" smtClean="0"/>
              <a:t>Learning Object Repositories</a:t>
            </a:r>
          </a:p>
          <a:p>
            <a:pPr lvl="1"/>
            <a:r>
              <a:rPr lang="is-IS" dirty="0" smtClean="0"/>
              <a:t>Canvas Commons, Blackboard xpLor, MERLOT</a:t>
            </a:r>
          </a:p>
          <a:p>
            <a:r>
              <a:rPr lang="is-IS" dirty="0" smtClean="0"/>
              <a:t>Massive Publishers</a:t>
            </a:r>
          </a:p>
          <a:p>
            <a:pPr lvl="1"/>
            <a:r>
              <a:rPr lang="is-IS" dirty="0" smtClean="0"/>
              <a:t>Pearson, McGraw-Hill, K12.com</a:t>
            </a:r>
          </a:p>
          <a:p>
            <a:pPr lvl="1"/>
            <a:r>
              <a:rPr lang="is-IS" dirty="0" smtClean="0"/>
              <a:t>MIT Open Courseware, etc</a:t>
            </a:r>
          </a:p>
          <a:p>
            <a:pPr lvl="1"/>
            <a:r>
              <a:rPr lang="is-IS" dirty="0" smtClean="0"/>
              <a:t>Coursera, Udacity, Lynda, Udemy, edX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github.com/tsugiproject/tsugi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</a:t>
            </a:r>
            <a:r>
              <a:rPr lang="en-US" dirty="0">
                <a:hlinkClick r:id="rId2"/>
              </a:rPr>
              <a:t>tsugiproject</a:t>
            </a:r>
            <a:r>
              <a:rPr lang="en-US" dirty="0" smtClean="0">
                <a:hlinkClick r:id="rId3"/>
              </a:rPr>
              <a:t>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</a:t>
            </a:r>
            <a:r>
              <a:rPr lang="en-US" dirty="0">
                <a:hlinkClick r:id="rId2"/>
              </a:rPr>
              <a:t>tsugiproject</a:t>
            </a:r>
            <a:r>
              <a:rPr lang="en-US" dirty="0" smtClean="0">
                <a:hlinkClick r:id="rId4"/>
              </a:rPr>
              <a:t>/tsugi-php-mod</a:t>
            </a:r>
            <a:endParaRPr lang="en-US" dirty="0" smtClean="0"/>
          </a:p>
          <a:p>
            <a:pPr lvl="1"/>
            <a:r>
              <a:rPr lang="en-US" dirty="0" smtClean="0"/>
              <a:t>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</a:t>
            </a:r>
            <a:r>
              <a:rPr lang="en-US" dirty="0">
                <a:hlinkClick r:id="rId2"/>
              </a:rPr>
              <a:t>tsugiproject</a:t>
            </a:r>
            <a:r>
              <a:rPr lang="en-US" dirty="0" smtClean="0">
                <a:hlinkClick r:id="rId5"/>
              </a:rPr>
              <a:t>/tsugi-php-module</a:t>
            </a:r>
            <a:endParaRPr lang="en-US" dirty="0" smtClean="0"/>
          </a:p>
          <a:p>
            <a:pPr lvl="1"/>
            <a:r>
              <a:rPr lang="en-US" dirty="0" smtClean="0"/>
              <a:t>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</a:t>
            </a:r>
            <a:r>
              <a:rPr lang="en-US" dirty="0">
                <a:hlinkClick r:id="rId2"/>
              </a:rPr>
              <a:t>tsugiproject</a:t>
            </a:r>
            <a:r>
              <a:rPr lang="en-US" dirty="0" smtClean="0">
                <a:hlinkClick r:id="rId6"/>
              </a:rPr>
              <a:t>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</a:t>
            </a:r>
            <a:r>
              <a:rPr lang="en-US" dirty="0">
                <a:hlinkClick r:id="rId2"/>
              </a:rPr>
              <a:t>tsugiproject</a:t>
            </a:r>
            <a:r>
              <a:rPr lang="en-US" dirty="0" smtClean="0">
                <a:hlinkClick r:id="rId7"/>
              </a:rPr>
              <a:t>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github.com/tsugitools/tsugi-php-slack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</a:t>
            </a:r>
            <a:r>
              <a:rPr lang="en-US" dirty="0">
                <a:hlinkClick r:id="rId3"/>
              </a:rPr>
              <a:t>tsugiproject</a:t>
            </a:r>
            <a:r>
              <a:rPr lang="en-US" dirty="0" smtClean="0">
                <a:hlinkClick r:id="rId2"/>
              </a:rPr>
              <a:t>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</a:t>
            </a:r>
            <a:r>
              <a:rPr lang="en-US" dirty="0">
                <a:hlinkClick r:id="rId3"/>
              </a:rPr>
              <a:t>tsugiproject</a:t>
            </a:r>
            <a:r>
              <a:rPr lang="en-US" dirty="0" smtClean="0">
                <a:hlinkClick r:id="rId4"/>
              </a:rPr>
              <a:t>/tsugi-node-lti</a:t>
            </a:r>
            <a:endParaRPr lang="en-US" dirty="0" smtClean="0"/>
          </a:p>
          <a:p>
            <a:pPr lvl="1"/>
            <a:r>
              <a:rPr lang="en-US" dirty="0" smtClean="0"/>
              <a:t>Application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</a:t>
            </a:r>
            <a:r>
              <a:rPr lang="en-US" dirty="0">
                <a:hlinkClick r:id="rId3"/>
              </a:rPr>
              <a:t>tsugiproject</a:t>
            </a:r>
            <a:r>
              <a:rPr lang="en-US" dirty="0" smtClean="0">
                <a:hlinkClick r:id="rId5"/>
              </a:rPr>
              <a:t>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(Shared with Sakai)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</a:t>
            </a:r>
            <a:r>
              <a:rPr lang="en-US" dirty="0">
                <a:hlinkClick r:id="rId3"/>
              </a:rPr>
              <a:t>tsugiproject</a:t>
            </a:r>
            <a:r>
              <a:rPr lang="en-US" dirty="0" smtClean="0">
                <a:hlinkClick r:id="rId6"/>
              </a:rPr>
              <a:t>/tsugi-java</a:t>
            </a:r>
            <a:endParaRPr lang="en-US" dirty="0" smtClean="0"/>
          </a:p>
          <a:p>
            <a:pPr lvl="1"/>
            <a:r>
              <a:rPr lang="en-US" dirty="0" smtClean="0"/>
              <a:t>Application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</a:t>
            </a:r>
            <a:r>
              <a:rPr lang="en-US" dirty="0">
                <a:hlinkClick r:id="rId3"/>
              </a:rPr>
              <a:t>tsugiproject</a:t>
            </a:r>
            <a:r>
              <a:rPr lang="en-US" dirty="0" smtClean="0">
                <a:hlinkClick r:id="rId7"/>
              </a:rPr>
              <a:t>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</a:t>
            </a:r>
            <a:r>
              <a:rPr lang="en-US" dirty="0">
                <a:hlinkClick r:id="rId3"/>
              </a:rPr>
              <a:t>tsugiproject</a:t>
            </a:r>
            <a:r>
              <a:rPr lang="en-US" dirty="0" smtClean="0">
                <a:hlinkClick r:id="rId8"/>
              </a:rPr>
              <a:t>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IMS App Store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1"/>
            <a:ext cx="7036625" cy="49215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sp>
        <p:nvSpPr>
          <p:cNvPr id="6" name="Left Arrow 5"/>
          <p:cNvSpPr/>
          <p:nvPr/>
        </p:nvSpPr>
        <p:spPr>
          <a:xfrm>
            <a:off x="6861709" y="552945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330870" y="2645134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2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33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</a:t>
            </a:r>
          </a:p>
          <a:p>
            <a:r>
              <a:rPr lang="en-US" dirty="0" smtClean="0"/>
              <a:t>Participating in IMS Working Groups</a:t>
            </a:r>
          </a:p>
          <a:p>
            <a:endParaRPr lang="en-US" dirty="0"/>
          </a:p>
          <a:p>
            <a:r>
              <a:rPr lang="en-US" dirty="0" smtClean="0"/>
              <a:t>Need adopters</a:t>
            </a:r>
          </a:p>
          <a:p>
            <a:r>
              <a:rPr lang="en-US" dirty="0" smtClean="0"/>
              <a:t>Need collaborators</a:t>
            </a:r>
          </a:p>
          <a:p>
            <a:r>
              <a:rPr lang="en-US" dirty="0" smtClean="0"/>
              <a:t>Need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3902" y="290945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078746" y="244721"/>
            <a:ext cx="655819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be </a:t>
            </a:r>
            <a:r>
              <a:rPr lang="en-US" sz="1800" dirty="0" smtClean="0">
                <a:solidFill>
                  <a:schemeClr val="tx1"/>
                </a:solidFill>
              </a:rPr>
              <a:t>the firs to market</a:t>
            </a:r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12" y="4379387"/>
            <a:ext cx="1716671" cy="6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2" name="Can 11"/>
          <p:cNvSpPr/>
          <p:nvPr/>
        </p:nvSpPr>
        <p:spPr>
          <a:xfrm>
            <a:off x="1931386" y="3408507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6842137" y="3073658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1813233" y="799672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6914E-7 L 0.21181 -0.26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1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98 -0.0605 0.07396 -0.1213 0.13473 -0.10772 C 0.19566 -0.09445 0.30608 0.06049 0.36511 0.07993 C 0.42396 0.09969 0.48872 0.01018 0.48872 0.01018 " pathEditMode="relative" ptsTypes="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0.09105 C -0.18802 0.08395 -0.32917 0.07716 -0.39792 0.02777 C -0.46614 -0.0213 -0.42587 -0.15186 -0.45764 -0.20494 C -0.48958 -0.25772 -0.56423 -0.24476 -0.58889 -0.28889 C -0.61354 -0.33272 -0.6059 -0.4679 -0.6059 -0.4676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8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1" animBg="1"/>
      <p:bldP spid="15" grpId="2" animBg="1"/>
      <p:bldP spid="15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52461" y="655834"/>
            <a:ext cx="301107" cy="277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13" idx="1"/>
            <a:endCxn id="9" idx="3"/>
          </p:cNvCxnSpPr>
          <p:nvPr/>
        </p:nvCxnSpPr>
        <p:spPr>
          <a:xfrm flipH="1">
            <a:off x="2284204" y="794536"/>
            <a:ext cx="1768257" cy="138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13" idx="1"/>
          </p:cNvCxnSpPr>
          <p:nvPr/>
        </p:nvCxnSpPr>
        <p:spPr>
          <a:xfrm flipV="1">
            <a:off x="1511972" y="794536"/>
            <a:ext cx="2540489" cy="198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6" idx="0"/>
          </p:cNvCxnSpPr>
          <p:nvPr/>
        </p:nvCxnSpPr>
        <p:spPr>
          <a:xfrm>
            <a:off x="4203016" y="3207223"/>
            <a:ext cx="178700" cy="835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31162" y="4042880"/>
            <a:ext cx="301107" cy="27740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2"/>
            <a:endCxn id="16" idx="0"/>
          </p:cNvCxnSpPr>
          <p:nvPr/>
        </p:nvCxnSpPr>
        <p:spPr>
          <a:xfrm flipH="1">
            <a:off x="4381716" y="1829018"/>
            <a:ext cx="2635213" cy="2213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1"/>
            <a:endCxn id="16" idx="3"/>
          </p:cNvCxnSpPr>
          <p:nvPr/>
        </p:nvCxnSpPr>
        <p:spPr>
          <a:xfrm flipH="1">
            <a:off x="4532269" y="3401222"/>
            <a:ext cx="1647661" cy="780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22634" y="421329"/>
            <a:ext cx="301107" cy="2774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8" idx="1"/>
            <a:endCxn id="24" idx="3"/>
          </p:cNvCxnSpPr>
          <p:nvPr/>
        </p:nvCxnSpPr>
        <p:spPr>
          <a:xfrm flipH="1" flipV="1">
            <a:off x="5423741" y="560031"/>
            <a:ext cx="482117" cy="45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85132" y="100098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2"/>
            <a:endCxn id="11" idx="0"/>
          </p:cNvCxnSpPr>
          <p:nvPr/>
        </p:nvCxnSpPr>
        <p:spPr>
          <a:xfrm flipH="1">
            <a:off x="4203016" y="1278386"/>
            <a:ext cx="632670" cy="345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992707" y="3705496"/>
            <a:ext cx="301107" cy="277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1" idx="2"/>
            <a:endCxn id="33" idx="0"/>
          </p:cNvCxnSpPr>
          <p:nvPr/>
        </p:nvCxnSpPr>
        <p:spPr>
          <a:xfrm flipH="1">
            <a:off x="3143261" y="3207223"/>
            <a:ext cx="1059755" cy="498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832619" y="485582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0" idx="3"/>
          </p:cNvCxnSpPr>
          <p:nvPr/>
        </p:nvCxnSpPr>
        <p:spPr>
          <a:xfrm>
            <a:off x="2362901" y="3675636"/>
            <a:ext cx="629806" cy="1671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3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4" grpId="0" animBg="1"/>
      <p:bldP spid="28" grpId="0" animBg="1"/>
      <p:bldP spid="33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3743</TotalTime>
  <Words>875</Words>
  <Application>Microsoft Macintosh PowerPoint</Application>
  <PresentationFormat>On-screen Show (16:9)</PresentationFormat>
  <Paragraphs>252</Paragraphs>
  <Slides>55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Cambria</vt:lpstr>
      <vt:lpstr>ＭＳ Ｐゴシック</vt:lpstr>
      <vt:lpstr>Times</vt:lpstr>
      <vt:lpstr>Trebuchet MS</vt:lpstr>
      <vt:lpstr>Wingdings</vt:lpstr>
      <vt:lpstr>Arial</vt:lpstr>
      <vt:lpstr>Adjacency</vt:lpstr>
      <vt:lpstr>Building the Next Generation Teaching and Learning Environment with Tsugi</vt:lpstr>
      <vt:lpstr>Enterprise Learning Management System (LMS)  Been there – done that – got the tattoo..   But…</vt:lpstr>
      <vt:lpstr>PowerPoint Presentation</vt:lpstr>
      <vt:lpstr>Enterprise Solutions</vt:lpstr>
      <vt:lpstr>PowerPoint Presentation</vt:lpstr>
      <vt:lpstr>Standards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NGDLE  Monolith-Style</vt:lpstr>
      <vt:lpstr>Standards Next Gen</vt:lpstr>
      <vt:lpstr>Issues in Learning Applications</vt:lpstr>
      <vt:lpstr>PowerPoint Presentation</vt:lpstr>
      <vt:lpstr>March 6, 2008 iPhone SDK Press Conference</vt:lpstr>
      <vt:lpstr>PowerPoint Presentation</vt:lpstr>
      <vt:lpstr>Easy or Not?</vt:lpstr>
      <vt:lpstr>Easy or Not?</vt:lpstr>
      <vt:lpstr>We need "WordPress"</vt:lpstr>
      <vt:lpstr>"EduPress"</vt:lpstr>
      <vt:lpstr>What is Tsugi?</vt:lpstr>
      <vt:lpstr>PowerPoint Presentation</vt:lpstr>
      <vt:lpstr>What's in Tsugi?</vt:lpstr>
      <vt:lpstr>PowerPoint Presentation</vt:lpstr>
      <vt:lpstr>PowerPoint Presentation</vt:lpstr>
      <vt:lpstr>Inside Tsugi</vt:lpstr>
      <vt:lpstr>PowerPoint Presentation</vt:lpstr>
      <vt:lpstr>Tsugi APIs</vt:lpstr>
      <vt:lpstr>PowerPoint Presentation</vt:lpstr>
      <vt:lpstr>PowerPoint Presentation</vt:lpstr>
      <vt:lpstr>PowerPoint Presentation</vt:lpstr>
      <vt:lpstr>Tsugi Data Model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App Store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is Ongoing Research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230</cp:revision>
  <dcterms:created xsi:type="dcterms:W3CDTF">2015-11-01T12:58:24Z</dcterms:created>
  <dcterms:modified xsi:type="dcterms:W3CDTF">2017-01-17T22:21:11Z</dcterms:modified>
</cp:coreProperties>
</file>